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1" r:id="rId2"/>
    <p:sldId id="283" r:id="rId3"/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2" r:id="rId18"/>
    <p:sldId id="270" r:id="rId19"/>
    <p:sldId id="281" r:id="rId20"/>
    <p:sldId id="271" r:id="rId21"/>
    <p:sldId id="274" r:id="rId22"/>
    <p:sldId id="275" r:id="rId23"/>
    <p:sldId id="276" r:id="rId24"/>
    <p:sldId id="278" r:id="rId25"/>
    <p:sldId id="277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7BBED0-0793-4F86-82BE-5510B6980300}">
          <p14:sldIdLst>
            <p14:sldId id="261"/>
            <p14:sldId id="283"/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3"/>
            <p14:sldId id="272"/>
            <p14:sldId id="270"/>
            <p14:sldId id="281"/>
            <p14:sldId id="271"/>
            <p14:sldId id="274"/>
            <p14:sldId id="275"/>
            <p14:sldId id="276"/>
            <p14:sldId id="278"/>
            <p14:sldId id="277"/>
            <p14:sldId id="279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791" autoAdjust="0"/>
  </p:normalViewPr>
  <p:slideViewPr>
    <p:cSldViewPr snapToGrid="0">
      <p:cViewPr varScale="1">
        <p:scale>
          <a:sx n="104" d="100"/>
          <a:sy n="10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E71BE-FE1B-422C-BC53-1780D4CF341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6849-EFC3-41C2-AE03-125BC493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013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04221-823C-4BC6-B38A-A3614A4108FB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68716-3921-4C3F-8CA9-5BC6218E7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781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1.Storage</a:t>
            </a:r>
          </a:p>
          <a:p>
            <a:r>
              <a:rPr lang="en-US" dirty="0" smtClean="0"/>
              <a:t>2.Processing</a:t>
            </a:r>
          </a:p>
          <a:p>
            <a:r>
              <a:rPr lang="en-US" dirty="0" smtClean="0"/>
              <a:t>3.Resource</a:t>
            </a:r>
            <a:r>
              <a:rPr lang="en-US" baseline="0" dirty="0" smtClean="0"/>
              <a:t> 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r>
              <a:rPr lang="en-US" baseline="0" dirty="0" smtClean="0"/>
              <a:t> Reduce Advantage </a:t>
            </a:r>
            <a:r>
              <a:rPr lang="en-US" baseline="0" dirty="0" smtClean="0">
                <a:sym typeface="Wingdings" panose="05000000000000000000" pitchFamily="2" charset="2"/>
              </a:rPr>
              <a:t> Load Balancing ,Scalability ,Fast  and Cost Effective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79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 Manger </a:t>
            </a:r>
            <a:r>
              <a:rPr lang="en-US" dirty="0" smtClean="0">
                <a:sym typeface="Wingdings" panose="05000000000000000000" pitchFamily="2" charset="2"/>
              </a:rPr>
              <a:t> Assign the resources 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Node Manager  Manage</a:t>
            </a:r>
            <a:r>
              <a:rPr lang="en-US" baseline="0" dirty="0" smtClean="0">
                <a:sym typeface="Wingdings" panose="05000000000000000000" pitchFamily="2" charset="2"/>
              </a:rPr>
              <a:t> the Nodes . Monitor resource usage in Nodes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Application Master 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the user job lifecycle and resource needs of individual applications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Containers 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collection of physical resources such as RAM, CPU cores and disk on a single node.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0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68716-3921-4C3F-8CA9-5BC6218E798D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2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3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7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5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5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1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2EE8-867E-406A-A3C2-CCCB09726922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5F71F-F6A5-4A9F-8012-4BEEF0CA3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6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72" y="1179987"/>
            <a:ext cx="5762828" cy="47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n-lt"/>
                <a:ea typeface="+mn-ea"/>
                <a:cs typeface="+mn-cs"/>
              </a:rPr>
              <a:t>Hive Can Be Used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1690688"/>
            <a:ext cx="78962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n-lt"/>
                <a:ea typeface="+mn-ea"/>
                <a:cs typeface="+mn-cs"/>
              </a:rPr>
              <a:t>Hive Cannot Be Used: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524"/>
            <a:ext cx="10229850" cy="43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57175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8" y="533400"/>
            <a:ext cx="9739019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4" y="114580"/>
            <a:ext cx="7315201" cy="66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3350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62" y="3667125"/>
            <a:ext cx="473392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0" y="1819275"/>
            <a:ext cx="360997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00" y="95250"/>
            <a:ext cx="29718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550" y="200977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File Formats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70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109537"/>
            <a:ext cx="603885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32" y="1514475"/>
            <a:ext cx="108585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725" y="1647825"/>
            <a:ext cx="702945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138" y="2947987"/>
            <a:ext cx="1676400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707" y="4443411"/>
            <a:ext cx="1123950" cy="971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932" y="5681660"/>
            <a:ext cx="1228725" cy="1000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050" y="3057525"/>
            <a:ext cx="662940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050" y="4443411"/>
            <a:ext cx="5972175" cy="676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225" y="5386387"/>
            <a:ext cx="6753225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3025" y="26195"/>
            <a:ext cx="1292757" cy="12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85725"/>
            <a:ext cx="1476375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0"/>
            <a:ext cx="6276975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1081087"/>
            <a:ext cx="6096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819" y="2514600"/>
            <a:ext cx="6964843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9100" y="2514600"/>
            <a:ext cx="733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SQL</a:t>
            </a:r>
            <a:r>
              <a:rPr lang="en-US" dirty="0" smtClean="0"/>
              <a:t> </a:t>
            </a:r>
            <a:r>
              <a:rPr lang="en-US" sz="4800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5115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2919"/>
            <a:ext cx="12192000" cy="66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3475" y="790575"/>
            <a:ext cx="8677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Database Query :  “</a:t>
            </a:r>
            <a:r>
              <a:rPr lang="en-US" dirty="0" smtClean="0">
                <a:solidFill>
                  <a:srgbClr val="FF0000"/>
                </a:solidFill>
              </a:rPr>
              <a:t>create</a:t>
            </a:r>
            <a:r>
              <a:rPr lang="en-US" dirty="0">
                <a:solidFill>
                  <a:srgbClr val="FF0000"/>
                </a:solidFill>
              </a:rPr>
              <a:t> database demo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Create Table Syntax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CREATE TABLE IF NOT EXISTS employee ( </a:t>
            </a:r>
            <a:r>
              <a:rPr lang="en-US" dirty="0" err="1">
                <a:solidFill>
                  <a:srgbClr val="FF0000"/>
                </a:solidFill>
              </a:rPr>
              <a:t>eid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, name String,</a:t>
            </a:r>
          </a:p>
          <a:p>
            <a:r>
              <a:rPr lang="en-US" dirty="0">
                <a:solidFill>
                  <a:srgbClr val="FF0000"/>
                </a:solidFill>
              </a:rPr>
              <a:t>salary String, destination String)</a:t>
            </a:r>
          </a:p>
          <a:p>
            <a:r>
              <a:rPr lang="en-US" dirty="0">
                <a:solidFill>
                  <a:srgbClr val="FF0000"/>
                </a:solidFill>
              </a:rPr>
              <a:t>COMMENT ‘Employee details’</a:t>
            </a:r>
          </a:p>
          <a:p>
            <a:r>
              <a:rPr lang="en-US" dirty="0">
                <a:solidFill>
                  <a:srgbClr val="FF0000"/>
                </a:solidFill>
              </a:rPr>
              <a:t>ROW FORMAT DELIMITED</a:t>
            </a:r>
          </a:p>
          <a:p>
            <a:r>
              <a:rPr lang="en-US" dirty="0">
                <a:solidFill>
                  <a:srgbClr val="FF0000"/>
                </a:solidFill>
              </a:rPr>
              <a:t>FIELDS TERMINATED BY ‘\t’</a:t>
            </a:r>
          </a:p>
          <a:p>
            <a:r>
              <a:rPr lang="en-US" dirty="0">
                <a:solidFill>
                  <a:srgbClr val="FF0000"/>
                </a:solidFill>
              </a:rPr>
              <a:t>LINES TERMINATED BY ‘\n’</a:t>
            </a:r>
          </a:p>
          <a:p>
            <a:r>
              <a:rPr lang="en-US" dirty="0">
                <a:solidFill>
                  <a:srgbClr val="FF0000"/>
                </a:solidFill>
              </a:rPr>
              <a:t>STORED AS TEXTFILE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36525"/>
            <a:ext cx="10515600" cy="1325563"/>
          </a:xfrm>
        </p:spPr>
        <p:txBody>
          <a:bodyPr/>
          <a:lstStyle/>
          <a:p>
            <a:r>
              <a:rPr lang="en-US" sz="4800" dirty="0">
                <a:latin typeface="+mn-lt"/>
                <a:ea typeface="+mn-ea"/>
                <a:cs typeface="+mn-cs"/>
              </a:rPr>
              <a:t>Managed</a:t>
            </a:r>
            <a:r>
              <a:rPr lang="en-US" dirty="0" smtClean="0"/>
              <a:t> </a:t>
            </a:r>
            <a:r>
              <a:rPr lang="en-US" sz="4800" dirty="0">
                <a:latin typeface="+mn-lt"/>
                <a:ea typeface="+mn-ea"/>
                <a:cs typeface="+mn-cs"/>
              </a:rPr>
              <a:t>Table: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90650"/>
            <a:ext cx="979170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3238500"/>
            <a:ext cx="111252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+mn-lt"/>
                <a:ea typeface="+mn-ea"/>
                <a:cs typeface="+mn-cs"/>
              </a:rPr>
              <a:t>External</a:t>
            </a:r>
            <a:r>
              <a:rPr lang="en-US" dirty="0" smtClean="0"/>
              <a:t> </a:t>
            </a:r>
            <a:r>
              <a:rPr lang="en-US" sz="4800" dirty="0">
                <a:latin typeface="+mn-lt"/>
                <a:ea typeface="+mn-ea"/>
                <a:cs typeface="+mn-cs"/>
              </a:rPr>
              <a:t>Table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1112"/>
            <a:ext cx="9944100" cy="1724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3810000"/>
            <a:ext cx="115157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352675" y="352425"/>
            <a:ext cx="948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Partitioning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857249" y="1490186"/>
            <a:ext cx="9877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mic Sans MS" panose="030F0702030302020204" pitchFamily="66" charset="0"/>
              </a:rPr>
              <a:t>The partitioning in Hive means dividing the table into some parts based on the values of a particular column like date, course, city or country. </a:t>
            </a:r>
            <a:endParaRPr lang="en-US" dirty="0" smtClean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rgbClr val="333333"/>
                </a:solidFill>
                <a:latin typeface="Comic Sans MS" panose="030F0702030302020204" pitchFamily="66" charset="0"/>
              </a:rPr>
              <a:t>advantage of partitioning is that since the data is stored in slices, the query response time becomes faster.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3025" y="39691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Static partitioning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Dynamic partitioning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3025" y="3333750"/>
            <a:ext cx="802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Types Partitions In Hive: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793" y="539234"/>
            <a:ext cx="219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Static partitioning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925597"/>
            <a:ext cx="5276850" cy="17621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1099" y="1119246"/>
            <a:ext cx="8220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n static or manual partitioning, it is required to pass the values of partitioned columns manually while loading the data into the table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4793" y="3920847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2. Dynamic </a:t>
            </a:r>
            <a:r>
              <a:rPr lang="en-US" dirty="0">
                <a:solidFill>
                  <a:srgbClr val="0070C0"/>
                </a:solidFill>
              </a:rPr>
              <a:t>partitioning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75" y="4316193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</a:t>
            </a:r>
            <a:r>
              <a:rPr lang="en-US" dirty="0">
                <a:solidFill>
                  <a:srgbClr val="0070C0"/>
                </a:solidFill>
              </a:rPr>
              <a:t>n dynamic partitioning, the values of partitioned columns exist within the table. So, it is not required to pass the values of partitioned columns </a:t>
            </a:r>
            <a:r>
              <a:rPr lang="en-US" dirty="0" smtClean="0">
                <a:solidFill>
                  <a:srgbClr val="0070C0"/>
                </a:solidFill>
              </a:rPr>
              <a:t>manually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5180586"/>
            <a:ext cx="55626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76275" y="276225"/>
            <a:ext cx="485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Bucketing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647700" y="1200061"/>
            <a:ext cx="8896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The bucketing in Hive is a data organizing technique</a:t>
            </a:r>
            <a:r>
              <a:rPr lang="en-US" dirty="0" smtClean="0">
                <a:solidFill>
                  <a:srgbClr val="33333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</a:rPr>
              <a:t> </a:t>
            </a:r>
            <a:r>
              <a:rPr lang="en-US" dirty="0">
                <a:solidFill>
                  <a:srgbClr val="333333"/>
                </a:solidFill>
              </a:rPr>
              <a:t>It is similar to partitioning in Hive with an added functionality that it divides large datasets into more manageable parts known as buckets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343150"/>
            <a:ext cx="59340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5334000"/>
            <a:ext cx="38481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466725"/>
            <a:ext cx="588645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930181"/>
            <a:ext cx="6324600" cy="3600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552450"/>
            <a:ext cx="4514850" cy="1924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52788"/>
            <a:ext cx="5480011" cy="327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2755728"/>
            <a:ext cx="470535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81675" y="7233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Partitioning with Bucketing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712" y="10515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Partitioning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924050"/>
            <a:ext cx="54768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+mn-lt"/>
              </a:rPr>
              <a:t>Useful Links:</a:t>
            </a:r>
            <a:endParaRPr lang="en-US" sz="4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3522" y="2154406"/>
            <a:ext cx="8905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https://blog.clairvoyantsoft.com/big-data-file-formats-3fb659903271</a:t>
            </a:r>
          </a:p>
        </p:txBody>
      </p:sp>
      <p:sp>
        <p:nvSpPr>
          <p:cNvPr id="5" name="Rectangle 4"/>
          <p:cNvSpPr/>
          <p:nvPr/>
        </p:nvSpPr>
        <p:spPr>
          <a:xfrm>
            <a:off x="935767" y="2701616"/>
            <a:ext cx="4874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https://www.youtube.com/watch?v=DCaiZq3aBSc</a:t>
            </a:r>
          </a:p>
        </p:txBody>
      </p:sp>
      <p:sp>
        <p:nvSpPr>
          <p:cNvPr id="6" name="Rectangle 5"/>
          <p:cNvSpPr/>
          <p:nvPr/>
        </p:nvSpPr>
        <p:spPr>
          <a:xfrm>
            <a:off x="901077" y="3383665"/>
            <a:ext cx="49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https://www.youtube.com/watch?v=biH_l14KGqU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032049"/>
            <a:ext cx="483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https://www.youtube.com/watch?v=Kr_AAkzGZsI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522" y="1617019"/>
            <a:ext cx="487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https://www.youtube.com/watch?v=bAyrObl7TYE</a:t>
            </a:r>
          </a:p>
        </p:txBody>
      </p:sp>
    </p:spTree>
    <p:extLst>
      <p:ext uri="{BB962C8B-B14F-4D97-AF65-F5344CB8AC3E}">
        <p14:creationId xmlns:p14="http://schemas.microsoft.com/office/powerpoint/2010/main" val="17561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790575"/>
            <a:ext cx="10544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8275" y="2758440"/>
            <a:ext cx="886136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Hadoop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7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1" y="323851"/>
            <a:ext cx="10361629" cy="53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5725" y="133350"/>
            <a:ext cx="117824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5" y="2308225"/>
            <a:ext cx="10515600" cy="1325563"/>
          </a:xfrm>
        </p:spPr>
        <p:txBody>
          <a:bodyPr/>
          <a:lstStyle/>
          <a:p>
            <a:pPr algn="ctr"/>
            <a:r>
              <a:rPr lang="en-US" sz="4800" dirty="0">
                <a:latin typeface="+mn-lt"/>
                <a:ea typeface="+mn-ea"/>
                <a:cs typeface="+mn-cs"/>
              </a:rPr>
              <a:t>HIVE</a:t>
            </a:r>
          </a:p>
        </p:txBody>
      </p:sp>
    </p:spTree>
    <p:extLst>
      <p:ext uri="{BB962C8B-B14F-4D97-AF65-F5344CB8AC3E}">
        <p14:creationId xmlns:p14="http://schemas.microsoft.com/office/powerpoint/2010/main" val="22520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2025" y="704850"/>
            <a:ext cx="924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Hive is a </a:t>
            </a:r>
            <a:r>
              <a:rPr lang="en-US" dirty="0" smtClean="0"/>
              <a:t>Open Source data </a:t>
            </a:r>
            <a:r>
              <a:rPr lang="en-US" dirty="0"/>
              <a:t>warehouse system which is used to analyze structured data. It is built on the top of Hadoop. It was developed by Facebook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6229350" cy="2105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186112"/>
            <a:ext cx="5981700" cy="35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314</Words>
  <Application>Microsoft Office PowerPoint</Application>
  <PresentationFormat>Widescreen</PresentationFormat>
  <Paragraphs>60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Inter-Regular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HIVE</vt:lpstr>
      <vt:lpstr>PowerPoint Presentation</vt:lpstr>
      <vt:lpstr>Hive Can Be Used : </vt:lpstr>
      <vt:lpstr>Hive Cannot Be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Managed Table:</vt:lpstr>
      <vt:lpstr>External Table: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Links:</vt:lpstr>
    </vt:vector>
  </TitlesOfParts>
  <Company>HMS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Padmini Marrivada (Cotiviti)</dc:creator>
  <cp:lastModifiedBy>Marrivada, Padmini (Cotiviti)</cp:lastModifiedBy>
  <cp:revision>52</cp:revision>
  <dcterms:created xsi:type="dcterms:W3CDTF">2021-06-16T13:09:29Z</dcterms:created>
  <dcterms:modified xsi:type="dcterms:W3CDTF">2021-06-18T11:36:27Z</dcterms:modified>
</cp:coreProperties>
</file>